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167725" cy="30600650"/>
  <p:notesSz cx="6858000" cy="9144000"/>
  <p:defaultTextStyle>
    <a:defPPr>
      <a:defRPr lang="zh-CN"/>
    </a:defPPr>
    <a:lvl1pPr marL="0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1pPr>
    <a:lvl2pPr marL="1242695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2pPr>
    <a:lvl3pPr marL="2484755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3pPr>
    <a:lvl4pPr marL="3727450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4pPr>
    <a:lvl5pPr marL="4969510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5pPr>
    <a:lvl6pPr marL="6212205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6pPr>
    <a:lvl7pPr marL="7454900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7pPr>
    <a:lvl8pPr marL="8696960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8pPr>
    <a:lvl9pPr marL="9939655" algn="l" defTabSz="2484755" rtl="0" eaLnBrk="1" latinLnBrk="0" hangingPunct="1">
      <a:defRPr sz="48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38" userDrawn="1">
          <p15:clr>
            <a:srgbClr val="A4A3A4"/>
          </p15:clr>
        </p15:guide>
        <p15:guide id="2" pos="66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9" autoAdjust="0"/>
  </p:normalViewPr>
  <p:slideViewPr>
    <p:cSldViewPr snapToGrid="0" showGuides="1">
      <p:cViewPr>
        <p:scale>
          <a:sx n="25" d="100"/>
          <a:sy n="25" d="100"/>
        </p:scale>
        <p:origin x="786" y="18"/>
      </p:cViewPr>
      <p:guideLst>
        <p:guide orient="horz" pos="9638"/>
        <p:guide pos="66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1609" y="1143000"/>
            <a:ext cx="213478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80" y="5008025"/>
            <a:ext cx="17992566" cy="10653560"/>
          </a:xfrm>
        </p:spPr>
        <p:txBody>
          <a:bodyPr anchor="b"/>
          <a:lstStyle>
            <a:lvl1pPr algn="ctr">
              <a:defRPr sz="13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966" y="16072427"/>
            <a:ext cx="15875794" cy="7388071"/>
          </a:xfrm>
        </p:spPr>
        <p:txBody>
          <a:bodyPr/>
          <a:lstStyle>
            <a:lvl1pPr marL="0" indent="0" algn="ctr">
              <a:buNone/>
              <a:defRPr sz="5555"/>
            </a:lvl1pPr>
            <a:lvl2pPr marL="1058545" indent="0" algn="ctr">
              <a:buNone/>
              <a:defRPr sz="4630"/>
            </a:lvl2pPr>
            <a:lvl3pPr marL="2116455" indent="0" algn="ctr">
              <a:buNone/>
              <a:defRPr sz="4165"/>
            </a:lvl3pPr>
            <a:lvl4pPr marL="3175000" indent="0" algn="ctr">
              <a:buNone/>
              <a:defRPr sz="3705"/>
            </a:lvl4pPr>
            <a:lvl5pPr marL="4233545" indent="0" algn="ctr">
              <a:buNone/>
              <a:defRPr sz="3705"/>
            </a:lvl5pPr>
            <a:lvl6pPr marL="5292090" indent="0" algn="ctr">
              <a:buNone/>
              <a:defRPr sz="3705"/>
            </a:lvl6pPr>
            <a:lvl7pPr marL="6350000" indent="0" algn="ctr">
              <a:buNone/>
              <a:defRPr sz="3705"/>
            </a:lvl7pPr>
            <a:lvl8pPr marL="7408545" indent="0" algn="ctr">
              <a:buNone/>
              <a:defRPr sz="3705"/>
            </a:lvl8pPr>
            <a:lvl9pPr marL="8467090" indent="0" algn="ctr">
              <a:buNone/>
              <a:defRPr sz="370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48154" y="1629201"/>
            <a:ext cx="4564291" cy="2593263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5282" y="1629201"/>
            <a:ext cx="13428276" cy="2593263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257" y="7628921"/>
            <a:ext cx="18257163" cy="12729018"/>
          </a:xfrm>
        </p:spPr>
        <p:txBody>
          <a:bodyPr anchor="b"/>
          <a:lstStyle>
            <a:lvl1pPr>
              <a:defRPr sz="13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257" y="20478361"/>
            <a:ext cx="18257163" cy="6693890"/>
          </a:xfrm>
        </p:spPr>
        <p:txBody>
          <a:bodyPr/>
          <a:lstStyle>
            <a:lvl1pPr marL="0" indent="0">
              <a:buNone/>
              <a:defRPr sz="5555">
                <a:solidFill>
                  <a:schemeClr val="tx1"/>
                </a:solidFill>
              </a:defRPr>
            </a:lvl1pPr>
            <a:lvl2pPr marL="1058545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2pPr>
            <a:lvl3pPr marL="2116455" indent="0">
              <a:buNone/>
              <a:defRPr sz="4165">
                <a:solidFill>
                  <a:schemeClr val="tx1">
                    <a:tint val="75000"/>
                  </a:schemeClr>
                </a:solidFill>
              </a:defRPr>
            </a:lvl3pPr>
            <a:lvl4pPr marL="3175000" indent="0">
              <a:buNone/>
              <a:defRPr sz="3705">
                <a:solidFill>
                  <a:schemeClr val="tx1">
                    <a:tint val="75000"/>
                  </a:schemeClr>
                </a:solidFill>
              </a:defRPr>
            </a:lvl4pPr>
            <a:lvl5pPr marL="4233545" indent="0">
              <a:buNone/>
              <a:defRPr sz="3705">
                <a:solidFill>
                  <a:schemeClr val="tx1">
                    <a:tint val="75000"/>
                  </a:schemeClr>
                </a:solidFill>
              </a:defRPr>
            </a:lvl5pPr>
            <a:lvl6pPr marL="5292090" indent="0">
              <a:buNone/>
              <a:defRPr sz="3705">
                <a:solidFill>
                  <a:schemeClr val="tx1">
                    <a:tint val="75000"/>
                  </a:schemeClr>
                </a:solidFill>
              </a:defRPr>
            </a:lvl6pPr>
            <a:lvl7pPr marL="6350000" indent="0">
              <a:buNone/>
              <a:defRPr sz="3705">
                <a:solidFill>
                  <a:schemeClr val="tx1">
                    <a:tint val="75000"/>
                  </a:schemeClr>
                </a:solidFill>
              </a:defRPr>
            </a:lvl7pPr>
            <a:lvl8pPr marL="7408545" indent="0">
              <a:buNone/>
              <a:defRPr sz="3705">
                <a:solidFill>
                  <a:schemeClr val="tx1">
                    <a:tint val="75000"/>
                  </a:schemeClr>
                </a:solidFill>
              </a:defRPr>
            </a:lvl8pPr>
            <a:lvl9pPr marL="8467090" indent="0">
              <a:buNone/>
              <a:defRPr sz="37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5281" y="8146007"/>
            <a:ext cx="8996283" cy="194158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6161" y="8146007"/>
            <a:ext cx="8996283" cy="194158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38" y="1629208"/>
            <a:ext cx="18257163" cy="591471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041" y="7501412"/>
            <a:ext cx="8954938" cy="3676326"/>
          </a:xfrm>
        </p:spPr>
        <p:txBody>
          <a:bodyPr anchor="b"/>
          <a:lstStyle>
            <a:lvl1pPr marL="0" indent="0">
              <a:buNone/>
              <a:defRPr sz="5555" b="1"/>
            </a:lvl1pPr>
            <a:lvl2pPr marL="1058545" indent="0">
              <a:buNone/>
              <a:defRPr sz="4630" b="1"/>
            </a:lvl2pPr>
            <a:lvl3pPr marL="2116455" indent="0">
              <a:buNone/>
              <a:defRPr sz="4165" b="1"/>
            </a:lvl3pPr>
            <a:lvl4pPr marL="3175000" indent="0">
              <a:buNone/>
              <a:defRPr sz="3705" b="1"/>
            </a:lvl4pPr>
            <a:lvl5pPr marL="4233545" indent="0">
              <a:buNone/>
              <a:defRPr sz="3705" b="1"/>
            </a:lvl5pPr>
            <a:lvl6pPr marL="5292090" indent="0">
              <a:buNone/>
              <a:defRPr sz="3705" b="1"/>
            </a:lvl6pPr>
            <a:lvl7pPr marL="6350000" indent="0">
              <a:buNone/>
              <a:defRPr sz="3705" b="1"/>
            </a:lvl7pPr>
            <a:lvl8pPr marL="7408545" indent="0">
              <a:buNone/>
              <a:defRPr sz="3705" b="1"/>
            </a:lvl8pPr>
            <a:lvl9pPr marL="8467090" indent="0">
              <a:buNone/>
              <a:defRPr sz="370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41" y="11177737"/>
            <a:ext cx="8954938" cy="164407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16162" y="7501412"/>
            <a:ext cx="8999040" cy="3676326"/>
          </a:xfrm>
        </p:spPr>
        <p:txBody>
          <a:bodyPr anchor="b"/>
          <a:lstStyle>
            <a:lvl1pPr marL="0" indent="0">
              <a:buNone/>
              <a:defRPr sz="5555" b="1"/>
            </a:lvl1pPr>
            <a:lvl2pPr marL="1058545" indent="0">
              <a:buNone/>
              <a:defRPr sz="4630" b="1"/>
            </a:lvl2pPr>
            <a:lvl3pPr marL="2116455" indent="0">
              <a:buNone/>
              <a:defRPr sz="4165" b="1"/>
            </a:lvl3pPr>
            <a:lvl4pPr marL="3175000" indent="0">
              <a:buNone/>
              <a:defRPr sz="3705" b="1"/>
            </a:lvl4pPr>
            <a:lvl5pPr marL="4233545" indent="0">
              <a:buNone/>
              <a:defRPr sz="3705" b="1"/>
            </a:lvl5pPr>
            <a:lvl6pPr marL="5292090" indent="0">
              <a:buNone/>
              <a:defRPr sz="3705" b="1"/>
            </a:lvl6pPr>
            <a:lvl7pPr marL="6350000" indent="0">
              <a:buNone/>
              <a:defRPr sz="3705" b="1"/>
            </a:lvl7pPr>
            <a:lvl8pPr marL="7408545" indent="0">
              <a:buNone/>
              <a:defRPr sz="3705" b="1"/>
            </a:lvl8pPr>
            <a:lvl9pPr marL="8467090" indent="0">
              <a:buNone/>
              <a:defRPr sz="370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16162" y="11177737"/>
            <a:ext cx="8999040" cy="164407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38" y="2040043"/>
            <a:ext cx="6827142" cy="7140152"/>
          </a:xfrm>
        </p:spPr>
        <p:txBody>
          <a:bodyPr anchor="b"/>
          <a:lstStyle>
            <a:lvl1pPr>
              <a:defRPr sz="7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9040" y="4405934"/>
            <a:ext cx="10716161" cy="21746295"/>
          </a:xfrm>
        </p:spPr>
        <p:txBody>
          <a:bodyPr/>
          <a:lstStyle>
            <a:lvl1pPr>
              <a:defRPr sz="7410"/>
            </a:lvl1pPr>
            <a:lvl2pPr>
              <a:defRPr sz="6480"/>
            </a:lvl2pPr>
            <a:lvl3pPr>
              <a:defRPr sz="5555"/>
            </a:lvl3pPr>
            <a:lvl4pPr>
              <a:defRPr sz="4630"/>
            </a:lvl4pPr>
            <a:lvl5pPr>
              <a:defRPr sz="4630"/>
            </a:lvl5pPr>
            <a:lvl6pPr>
              <a:defRPr sz="4630"/>
            </a:lvl6pPr>
            <a:lvl7pPr>
              <a:defRPr sz="4630"/>
            </a:lvl7pPr>
            <a:lvl8pPr>
              <a:defRPr sz="4630"/>
            </a:lvl8pPr>
            <a:lvl9pPr>
              <a:defRPr sz="46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8038" y="9180195"/>
            <a:ext cx="6827142" cy="17007447"/>
          </a:xfrm>
        </p:spPr>
        <p:txBody>
          <a:bodyPr/>
          <a:lstStyle>
            <a:lvl1pPr marL="0" indent="0">
              <a:buNone/>
              <a:defRPr sz="3705"/>
            </a:lvl1pPr>
            <a:lvl2pPr marL="1058545" indent="0">
              <a:buNone/>
              <a:defRPr sz="3240"/>
            </a:lvl2pPr>
            <a:lvl3pPr marL="2116455" indent="0">
              <a:buNone/>
              <a:defRPr sz="2780"/>
            </a:lvl3pPr>
            <a:lvl4pPr marL="3175000" indent="0">
              <a:buNone/>
              <a:defRPr sz="2315"/>
            </a:lvl4pPr>
            <a:lvl5pPr marL="4233545" indent="0">
              <a:buNone/>
              <a:defRPr sz="2315"/>
            </a:lvl5pPr>
            <a:lvl6pPr marL="5292090" indent="0">
              <a:buNone/>
              <a:defRPr sz="2315"/>
            </a:lvl6pPr>
            <a:lvl7pPr marL="6350000" indent="0">
              <a:buNone/>
              <a:defRPr sz="2315"/>
            </a:lvl7pPr>
            <a:lvl8pPr marL="7408545" indent="0">
              <a:buNone/>
              <a:defRPr sz="2315"/>
            </a:lvl8pPr>
            <a:lvl9pPr marL="8467090" indent="0">
              <a:buNone/>
              <a:defRPr sz="23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38" y="2040043"/>
            <a:ext cx="6827142" cy="7140152"/>
          </a:xfrm>
        </p:spPr>
        <p:txBody>
          <a:bodyPr anchor="b"/>
          <a:lstStyle>
            <a:lvl1pPr>
              <a:defRPr sz="7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99040" y="4405934"/>
            <a:ext cx="10716161" cy="21746295"/>
          </a:xfrm>
        </p:spPr>
        <p:txBody>
          <a:bodyPr anchor="t"/>
          <a:lstStyle>
            <a:lvl1pPr marL="0" indent="0">
              <a:buNone/>
              <a:defRPr sz="7410"/>
            </a:lvl1pPr>
            <a:lvl2pPr marL="1058545" indent="0">
              <a:buNone/>
              <a:defRPr sz="6480"/>
            </a:lvl2pPr>
            <a:lvl3pPr marL="2116455" indent="0">
              <a:buNone/>
              <a:defRPr sz="5555"/>
            </a:lvl3pPr>
            <a:lvl4pPr marL="3175000" indent="0">
              <a:buNone/>
              <a:defRPr sz="4630"/>
            </a:lvl4pPr>
            <a:lvl5pPr marL="4233545" indent="0">
              <a:buNone/>
              <a:defRPr sz="4630"/>
            </a:lvl5pPr>
            <a:lvl6pPr marL="5292090" indent="0">
              <a:buNone/>
              <a:defRPr sz="4630"/>
            </a:lvl6pPr>
            <a:lvl7pPr marL="6350000" indent="0">
              <a:buNone/>
              <a:defRPr sz="4630"/>
            </a:lvl7pPr>
            <a:lvl8pPr marL="7408545" indent="0">
              <a:buNone/>
              <a:defRPr sz="4630"/>
            </a:lvl8pPr>
            <a:lvl9pPr marL="8467090" indent="0">
              <a:buNone/>
              <a:defRPr sz="463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8038" y="9180195"/>
            <a:ext cx="6827142" cy="17007447"/>
          </a:xfrm>
        </p:spPr>
        <p:txBody>
          <a:bodyPr/>
          <a:lstStyle>
            <a:lvl1pPr marL="0" indent="0">
              <a:buNone/>
              <a:defRPr sz="3705"/>
            </a:lvl1pPr>
            <a:lvl2pPr marL="1058545" indent="0">
              <a:buNone/>
              <a:defRPr sz="3240"/>
            </a:lvl2pPr>
            <a:lvl3pPr marL="2116455" indent="0">
              <a:buNone/>
              <a:defRPr sz="2780"/>
            </a:lvl3pPr>
            <a:lvl4pPr marL="3175000" indent="0">
              <a:buNone/>
              <a:defRPr sz="2315"/>
            </a:lvl4pPr>
            <a:lvl5pPr marL="4233545" indent="0">
              <a:buNone/>
              <a:defRPr sz="2315"/>
            </a:lvl5pPr>
            <a:lvl6pPr marL="5292090" indent="0">
              <a:buNone/>
              <a:defRPr sz="2315"/>
            </a:lvl6pPr>
            <a:lvl7pPr marL="6350000" indent="0">
              <a:buNone/>
              <a:defRPr sz="2315"/>
            </a:lvl7pPr>
            <a:lvl8pPr marL="7408545" indent="0">
              <a:buNone/>
              <a:defRPr sz="2315"/>
            </a:lvl8pPr>
            <a:lvl9pPr marL="8467090" indent="0">
              <a:buNone/>
              <a:defRPr sz="23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281" y="1629208"/>
            <a:ext cx="18257163" cy="59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281" y="8146007"/>
            <a:ext cx="18257163" cy="1941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5281" y="28362276"/>
            <a:ext cx="4762738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6736-FCEB-4C1F-A1A9-CF0670FCD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1809" y="28362276"/>
            <a:ext cx="7144107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49706" y="28362276"/>
            <a:ext cx="4762738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C38F-2212-46C0-AAE8-04141092B9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16455" rtl="0" eaLnBrk="1" latinLnBrk="0" hangingPunct="1">
        <a:lnSpc>
          <a:spcPct val="90000"/>
        </a:lnSpc>
        <a:spcBef>
          <a:spcPct val="0"/>
        </a:spcBef>
        <a:buNone/>
        <a:defRPr sz="101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8955" indent="-528955" algn="l" defTabSz="2116455" rtl="0" eaLnBrk="1" latinLnBrk="0" hangingPunct="1">
        <a:lnSpc>
          <a:spcPct val="90000"/>
        </a:lnSpc>
        <a:spcBef>
          <a:spcPts val="2315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587500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5555" kern="1200">
          <a:solidFill>
            <a:schemeClr val="tx1"/>
          </a:solidFill>
          <a:latin typeface="+mn-lt"/>
          <a:ea typeface="+mn-ea"/>
          <a:cs typeface="+mn-cs"/>
        </a:defRPr>
      </a:lvl2pPr>
      <a:lvl3pPr marL="2646045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3pPr>
      <a:lvl4pPr marL="3704590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65" kern="1200">
          <a:solidFill>
            <a:schemeClr val="tx1"/>
          </a:solidFill>
          <a:latin typeface="+mn-lt"/>
          <a:ea typeface="+mn-ea"/>
          <a:cs typeface="+mn-cs"/>
        </a:defRPr>
      </a:lvl4pPr>
      <a:lvl5pPr marL="4762500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65" kern="1200">
          <a:solidFill>
            <a:schemeClr val="tx1"/>
          </a:solidFill>
          <a:latin typeface="+mn-lt"/>
          <a:ea typeface="+mn-ea"/>
          <a:cs typeface="+mn-cs"/>
        </a:defRPr>
      </a:lvl5pPr>
      <a:lvl6pPr marL="5821045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65" kern="1200">
          <a:solidFill>
            <a:schemeClr val="tx1"/>
          </a:solidFill>
          <a:latin typeface="+mn-lt"/>
          <a:ea typeface="+mn-ea"/>
          <a:cs typeface="+mn-cs"/>
        </a:defRPr>
      </a:lvl6pPr>
      <a:lvl7pPr marL="6879590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65" kern="1200">
          <a:solidFill>
            <a:schemeClr val="tx1"/>
          </a:solidFill>
          <a:latin typeface="+mn-lt"/>
          <a:ea typeface="+mn-ea"/>
          <a:cs typeface="+mn-cs"/>
        </a:defRPr>
      </a:lvl7pPr>
      <a:lvl8pPr marL="7937500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65" kern="1200">
          <a:solidFill>
            <a:schemeClr val="tx1"/>
          </a:solidFill>
          <a:latin typeface="+mn-lt"/>
          <a:ea typeface="+mn-ea"/>
          <a:cs typeface="+mn-cs"/>
        </a:defRPr>
      </a:lvl8pPr>
      <a:lvl9pPr marL="8996045" indent="-528955" algn="l" defTabSz="211645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1pPr>
      <a:lvl2pPr marL="1058545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2pPr>
      <a:lvl3pPr marL="2116455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3pPr>
      <a:lvl4pPr marL="3175000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4pPr>
      <a:lvl5pPr marL="4233545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5pPr>
      <a:lvl6pPr marL="5292090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6pPr>
      <a:lvl7pPr marL="6350000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7pPr>
      <a:lvl8pPr marL="7408545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8pPr>
      <a:lvl9pPr marL="8467090" algn="l" defTabSz="2116455" rtl="0" eaLnBrk="1" latinLnBrk="0" hangingPunct="1">
        <a:defRPr sz="41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对话气泡: 矩形 26"/>
          <p:cNvSpPr/>
          <p:nvPr/>
        </p:nvSpPr>
        <p:spPr>
          <a:xfrm>
            <a:off x="490580" y="11696700"/>
            <a:ext cx="1356263" cy="666665"/>
          </a:xfrm>
          <a:prstGeom prst="wedgeRectCallout">
            <a:avLst>
              <a:gd name="adj1" fmla="val 123840"/>
              <a:gd name="adj2" fmla="val -36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49" y="5049741"/>
            <a:ext cx="7302207" cy="111237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30" y="3280259"/>
            <a:ext cx="8745253" cy="6622821"/>
          </a:xfrm>
          <a:prstGeom prst="rect">
            <a:avLst/>
          </a:prstGeom>
        </p:spPr>
      </p:pic>
      <p:sp>
        <p:nvSpPr>
          <p:cNvPr id="69" name="矩形标注 68"/>
          <p:cNvSpPr/>
          <p:nvPr/>
        </p:nvSpPr>
        <p:spPr>
          <a:xfrm>
            <a:off x="15201899" y="1352549"/>
            <a:ext cx="1220093" cy="1706433"/>
          </a:xfrm>
          <a:prstGeom prst="wedgeRectCallout">
            <a:avLst>
              <a:gd name="adj1" fmla="val -13777"/>
              <a:gd name="adj2" fmla="val 93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45966" y="396009"/>
            <a:ext cx="15875794" cy="2280887"/>
          </a:xfrm>
        </p:spPr>
        <p:txBody>
          <a:bodyPr/>
          <a:lstStyle/>
          <a:p>
            <a:r>
              <a:rPr lang="en-US" altLang="zh-CN" sz="6600" b="1" dirty="0"/>
              <a:t>ECHO REVOLVE </a:t>
            </a:r>
            <a:r>
              <a:rPr lang="zh-CN" altLang="en-US" sz="6600" b="1" dirty="0"/>
              <a:t>正倒置</a:t>
            </a:r>
            <a:endParaRPr lang="en-US" altLang="zh-CN" sz="6600" b="1" dirty="0"/>
          </a:p>
          <a:p>
            <a:r>
              <a:rPr lang="zh-CN" altLang="en-US" sz="6600" b="1" dirty="0"/>
              <a:t>一体式荧光显微镜</a:t>
            </a:r>
            <a:endParaRPr lang="zh-CN" altLang="en-US" sz="6600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476242" y="21051410"/>
            <a:ext cx="11013185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打开显微镜镜体右侧电源开关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476242" y="22047519"/>
            <a:ext cx="8675222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点击桌面</a:t>
            </a:r>
            <a:r>
              <a:rPr lang="en-US" altLang="zh-CN" dirty="0"/>
              <a:t>ECHO Pro </a:t>
            </a:r>
            <a:r>
              <a:rPr lang="zh-CN" altLang="en-US" dirty="0"/>
              <a:t>打开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490580" y="23065940"/>
            <a:ext cx="9205870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在此处确认</a:t>
            </a:r>
            <a:r>
              <a:rPr lang="en-US" altLang="zh-CN" dirty="0"/>
              <a:t>PAD</a:t>
            </a:r>
            <a:r>
              <a:rPr lang="zh-CN" altLang="en-US" dirty="0"/>
              <a:t>已通过无线网连接到了显微镜机身</a:t>
            </a:r>
            <a:r>
              <a:rPr lang="en-US" altLang="zh-CN" dirty="0"/>
              <a:t>(</a:t>
            </a:r>
            <a:r>
              <a:rPr lang="en-US" altLang="zh-CN" dirty="0" err="1"/>
              <a:t>RevolveD60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472538" y="24740227"/>
            <a:ext cx="8675222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在载物台上放置样片，旋转物镜转盘选择所需镜头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20368" y="26305520"/>
            <a:ext cx="9803064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双击桌面中间部分，</a:t>
            </a:r>
            <a:r>
              <a:rPr lang="en-US" altLang="zh-CN" dirty="0"/>
              <a:t>App</a:t>
            </a:r>
            <a:r>
              <a:rPr lang="zh-CN" altLang="en-US" dirty="0"/>
              <a:t>自动曝光配合载物台手柄、调焦旋钮对焦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10375607" y="19829073"/>
            <a:ext cx="10851112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6.</a:t>
            </a:r>
            <a:r>
              <a:rPr lang="zh-CN" altLang="en-US" dirty="0"/>
              <a:t>双击或拖动控制条调节图像曝光参数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10334043" y="20802557"/>
            <a:ext cx="10628578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7.</a:t>
            </a:r>
            <a:r>
              <a:rPr lang="zh-CN" altLang="en-US" dirty="0"/>
              <a:t>点击拍摄按钮，拍摄照片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10374807" y="22472194"/>
            <a:ext cx="9985675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9.</a:t>
            </a:r>
            <a:r>
              <a:rPr lang="zh-CN" altLang="en-US" dirty="0"/>
              <a:t> 参考直方图，使用曝光控制区域</a:t>
            </a:r>
            <a:r>
              <a:rPr lang="en-US" altLang="zh-CN" dirty="0"/>
              <a:t>+     </a:t>
            </a:r>
            <a:endParaRPr lang="en-US" altLang="zh-CN" dirty="0"/>
          </a:p>
          <a:p>
            <a:r>
              <a:rPr lang="en-US" altLang="zh-CN" dirty="0"/>
              <a:t>    -  </a:t>
            </a:r>
            <a:r>
              <a:rPr lang="zh-CN" altLang="en-US" dirty="0"/>
              <a:t>按钮调整曝光时间。</a:t>
            </a:r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623597" y="28264098"/>
            <a:ext cx="8524163" cy="2350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型号：</a:t>
            </a:r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ECHO Revolve </a:t>
            </a:r>
            <a:endParaRPr lang="en-US" altLang="zh-C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售后：</a:t>
            </a:r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Discover Echo</a:t>
            </a:r>
            <a:r>
              <a:rPr lang="zh-CN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公司</a:t>
            </a:r>
            <a:endParaRPr lang="en-US" altLang="zh-C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电话：</a:t>
            </a:r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54130897</a:t>
            </a:r>
            <a:endParaRPr lang="zh-CN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382426" y="21607859"/>
            <a:ext cx="10621759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8.</a:t>
            </a:r>
            <a:r>
              <a:rPr lang="zh-CN" altLang="en-US" dirty="0"/>
              <a:t>选择荧光模式时，</a:t>
            </a:r>
            <a:r>
              <a:rPr lang="en-US" altLang="zh-CN" dirty="0"/>
              <a:t>App</a:t>
            </a:r>
            <a:r>
              <a:rPr lang="zh-CN" altLang="en-US" dirty="0"/>
              <a:t>界面发生切换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0302594" y="24114978"/>
            <a:ext cx="9985675" cy="235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10.</a:t>
            </a:r>
            <a:r>
              <a:rPr lang="zh-CN" altLang="en-US" dirty="0"/>
              <a:t>在图层控制区域可进行多荧光通道的拍摄合成。若只需要拍一个通道时，可点击</a:t>
            </a:r>
            <a:r>
              <a:rPr lang="en-US" altLang="zh-CN" dirty="0"/>
              <a:t>Cancel</a:t>
            </a:r>
            <a:r>
              <a:rPr lang="zh-CN" altLang="en-US" dirty="0"/>
              <a:t>将其关闭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10347132" y="26539488"/>
            <a:ext cx="9985675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11.</a:t>
            </a:r>
            <a:r>
              <a:rPr lang="zh-CN" altLang="en-US" dirty="0"/>
              <a:t>点击此处可进入相应相册，浏览并保存拍摄的照片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8083140" y="13427510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30" y="11241899"/>
            <a:ext cx="8820064" cy="66502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548" y="1523516"/>
            <a:ext cx="978462" cy="1443249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1560267" y="19652291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02" y="17097231"/>
            <a:ext cx="1943100" cy="2217420"/>
          </a:xfrm>
          <a:prstGeom prst="rect">
            <a:avLst/>
          </a:prstGeom>
        </p:spPr>
      </p:pic>
      <p:sp>
        <p:nvSpPr>
          <p:cNvPr id="63" name="椭圆 62"/>
          <p:cNvSpPr/>
          <p:nvPr/>
        </p:nvSpPr>
        <p:spPr>
          <a:xfrm>
            <a:off x="14499681" y="2125088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001180" y="10546041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6" name="矩形标注 68"/>
          <p:cNvSpPr/>
          <p:nvPr/>
        </p:nvSpPr>
        <p:spPr>
          <a:xfrm>
            <a:off x="472538" y="11661730"/>
            <a:ext cx="1492213" cy="987860"/>
          </a:xfrm>
          <a:prstGeom prst="wedgeRectCallout">
            <a:avLst>
              <a:gd name="adj1" fmla="val 118782"/>
              <a:gd name="adj2" fmla="val 136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调焦旋钮</a:t>
            </a:r>
            <a:endParaRPr lang="zh-CN" altLang="en-US" sz="2000" dirty="0"/>
          </a:p>
        </p:txBody>
      </p:sp>
      <p:sp>
        <p:nvSpPr>
          <p:cNvPr id="71" name="椭圆 70"/>
          <p:cNvSpPr/>
          <p:nvPr/>
        </p:nvSpPr>
        <p:spPr>
          <a:xfrm>
            <a:off x="14141040" y="6405682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8552084" y="6637944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矩形标注 68"/>
          <p:cNvSpPr/>
          <p:nvPr/>
        </p:nvSpPr>
        <p:spPr>
          <a:xfrm>
            <a:off x="7600393" y="10964041"/>
            <a:ext cx="1492213" cy="987860"/>
          </a:xfrm>
          <a:prstGeom prst="wedgeRectCallout">
            <a:avLst>
              <a:gd name="adj1" fmla="val -125054"/>
              <a:gd name="adj2" fmla="val 155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载物台手柄</a:t>
            </a:r>
            <a:endParaRPr lang="zh-CN" altLang="en-US" sz="2000" dirty="0"/>
          </a:p>
        </p:txBody>
      </p:sp>
      <p:sp>
        <p:nvSpPr>
          <p:cNvPr id="75" name="矩形标注 68"/>
          <p:cNvSpPr/>
          <p:nvPr/>
        </p:nvSpPr>
        <p:spPr>
          <a:xfrm>
            <a:off x="18346523" y="2250763"/>
            <a:ext cx="1220093" cy="620124"/>
          </a:xfrm>
          <a:prstGeom prst="wedgeRectCallout">
            <a:avLst>
              <a:gd name="adj1" fmla="val -46566"/>
              <a:gd name="adj2" fmla="val 208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防抖开关</a:t>
            </a:r>
            <a:endParaRPr lang="zh-CN" altLang="en-US" sz="2000" dirty="0"/>
          </a:p>
        </p:txBody>
      </p:sp>
      <p:sp>
        <p:nvSpPr>
          <p:cNvPr id="76" name="矩形标注 68"/>
          <p:cNvSpPr/>
          <p:nvPr/>
        </p:nvSpPr>
        <p:spPr>
          <a:xfrm>
            <a:off x="19538666" y="4925405"/>
            <a:ext cx="1220093" cy="620124"/>
          </a:xfrm>
          <a:prstGeom prst="wedgeRectCallout">
            <a:avLst>
              <a:gd name="adj1" fmla="val -141809"/>
              <a:gd name="adj2" fmla="val 64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光源亮度</a:t>
            </a:r>
            <a:endParaRPr lang="zh-CN" altLang="en-US" sz="2000" dirty="0"/>
          </a:p>
        </p:txBody>
      </p:sp>
      <p:sp>
        <p:nvSpPr>
          <p:cNvPr id="77" name="矩形标注 68"/>
          <p:cNvSpPr/>
          <p:nvPr/>
        </p:nvSpPr>
        <p:spPr>
          <a:xfrm>
            <a:off x="16774211" y="2130749"/>
            <a:ext cx="1220093" cy="620124"/>
          </a:xfrm>
          <a:prstGeom prst="wedgeRectCallout">
            <a:avLst>
              <a:gd name="adj1" fmla="val -46566"/>
              <a:gd name="adj2" fmla="val 208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BF</a:t>
            </a:r>
            <a:r>
              <a:rPr lang="zh-CN" altLang="en-US" sz="2000" dirty="0"/>
              <a:t>：明场</a:t>
            </a:r>
            <a:endParaRPr lang="en-US" altLang="zh-CN" sz="2000" dirty="0"/>
          </a:p>
          <a:p>
            <a:pPr algn="ctr"/>
            <a:r>
              <a:rPr lang="en-US" altLang="zh-CN" sz="2000" dirty="0"/>
              <a:t>FL</a:t>
            </a:r>
            <a:r>
              <a:rPr lang="zh-CN" altLang="en-US" sz="2000" dirty="0"/>
              <a:t>：荧光</a:t>
            </a:r>
            <a:endParaRPr lang="zh-CN" altLang="en-US" sz="2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3840306" y="10031396"/>
            <a:ext cx="2705100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明场模式</a:t>
            </a:r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13849349" y="18155025"/>
            <a:ext cx="2705100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荧光模式</a:t>
            </a:r>
            <a:endParaRPr lang="zh-CN" altLang="en-US" dirty="0"/>
          </a:p>
        </p:txBody>
      </p:sp>
      <p:sp>
        <p:nvSpPr>
          <p:cNvPr id="79" name="矩形标注 68"/>
          <p:cNvSpPr/>
          <p:nvPr/>
        </p:nvSpPr>
        <p:spPr>
          <a:xfrm>
            <a:off x="17331991" y="18238343"/>
            <a:ext cx="1220093" cy="1076308"/>
          </a:xfrm>
          <a:prstGeom prst="wedgeRectCallout">
            <a:avLst>
              <a:gd name="adj1" fmla="val -90284"/>
              <a:gd name="adj2" fmla="val -115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各种波长的荧光选择按钮</a:t>
            </a:r>
            <a:endParaRPr lang="zh-CN" altLang="en-US" sz="2000" dirty="0"/>
          </a:p>
        </p:txBody>
      </p:sp>
      <p:sp>
        <p:nvSpPr>
          <p:cNvPr id="80" name="椭圆 79"/>
          <p:cNvSpPr/>
          <p:nvPr/>
        </p:nvSpPr>
        <p:spPr>
          <a:xfrm>
            <a:off x="9835727" y="5845967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7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接连接符 30"/>
          <p:cNvCxnSpPr>
            <a:stCxn id="80" idx="6"/>
          </p:cNvCxnSpPr>
          <p:nvPr/>
        </p:nvCxnSpPr>
        <p:spPr>
          <a:xfrm>
            <a:off x="10644696" y="6268551"/>
            <a:ext cx="844731" cy="137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17659350" y="13849349"/>
            <a:ext cx="1823683" cy="145097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标注 68"/>
          <p:cNvSpPr/>
          <p:nvPr/>
        </p:nvSpPr>
        <p:spPr>
          <a:xfrm>
            <a:off x="15944402" y="4603221"/>
            <a:ext cx="1220093" cy="942307"/>
          </a:xfrm>
          <a:prstGeom prst="wedgeRectCallout">
            <a:avLst>
              <a:gd name="adj1" fmla="val -13777"/>
              <a:gd name="adj2" fmla="val -118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物镜倍数和标尺选择</a:t>
            </a:r>
            <a:endParaRPr lang="zh-CN" altLang="en-US" sz="2000" dirty="0"/>
          </a:p>
        </p:txBody>
      </p:sp>
      <p:sp>
        <p:nvSpPr>
          <p:cNvPr id="83" name="矩形标注 68"/>
          <p:cNvSpPr/>
          <p:nvPr/>
        </p:nvSpPr>
        <p:spPr>
          <a:xfrm>
            <a:off x="11087100" y="7744501"/>
            <a:ext cx="1167114" cy="958305"/>
          </a:xfrm>
          <a:prstGeom prst="wedgeRectCallout">
            <a:avLst>
              <a:gd name="adj1" fmla="val 84588"/>
              <a:gd name="adj2" fmla="val 73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标尺随物镜倍数变动</a:t>
            </a:r>
            <a:endParaRPr lang="zh-CN" altLang="en-US" sz="2000" dirty="0"/>
          </a:p>
        </p:txBody>
      </p:sp>
      <p:sp>
        <p:nvSpPr>
          <p:cNvPr id="84" name="矩形: 圆角 83"/>
          <p:cNvSpPr/>
          <p:nvPr/>
        </p:nvSpPr>
        <p:spPr>
          <a:xfrm>
            <a:off x="10820231" y="12457255"/>
            <a:ext cx="1105070" cy="390669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标注 68"/>
          <p:cNvSpPr/>
          <p:nvPr/>
        </p:nvSpPr>
        <p:spPr>
          <a:xfrm>
            <a:off x="9077487" y="14272677"/>
            <a:ext cx="1492213" cy="1125259"/>
          </a:xfrm>
          <a:prstGeom prst="wedgeRectCallout">
            <a:avLst>
              <a:gd name="adj1" fmla="val 66872"/>
              <a:gd name="adj2" fmla="val -91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显示每个荧光通道图层</a:t>
            </a:r>
            <a:endParaRPr lang="zh-CN" altLang="en-US" sz="2000" dirty="0"/>
          </a:p>
        </p:txBody>
      </p:sp>
      <p:sp>
        <p:nvSpPr>
          <p:cNvPr id="86" name="矩形标注 68"/>
          <p:cNvSpPr/>
          <p:nvPr/>
        </p:nvSpPr>
        <p:spPr>
          <a:xfrm>
            <a:off x="8656388" y="16237398"/>
            <a:ext cx="1710157" cy="1008078"/>
          </a:xfrm>
          <a:prstGeom prst="wedgeRectCallout">
            <a:avLst>
              <a:gd name="adj1" fmla="val 88436"/>
              <a:gd name="adj2" fmla="val -25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保存合成后的结果</a:t>
            </a:r>
            <a:endParaRPr lang="zh-CN" altLang="en-US" sz="2000" dirty="0"/>
          </a:p>
        </p:txBody>
      </p:sp>
      <p:sp>
        <p:nvSpPr>
          <p:cNvPr id="88" name="矩形: 圆角 87"/>
          <p:cNvSpPr/>
          <p:nvPr/>
        </p:nvSpPr>
        <p:spPr>
          <a:xfrm>
            <a:off x="10820229" y="16383118"/>
            <a:ext cx="1105072" cy="71411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标注 68"/>
          <p:cNvSpPr/>
          <p:nvPr/>
        </p:nvSpPr>
        <p:spPr>
          <a:xfrm>
            <a:off x="8656388" y="17839465"/>
            <a:ext cx="1710157" cy="721177"/>
          </a:xfrm>
          <a:prstGeom prst="wedgeRectCallout">
            <a:avLst>
              <a:gd name="adj1" fmla="val 92892"/>
              <a:gd name="adj2" fmla="val -79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图层面板开</a:t>
            </a:r>
            <a:endParaRPr lang="zh-CN" altLang="en-US" sz="2000" dirty="0"/>
          </a:p>
        </p:txBody>
      </p:sp>
      <p:sp>
        <p:nvSpPr>
          <p:cNvPr id="90" name="椭圆 89"/>
          <p:cNvSpPr/>
          <p:nvPr/>
        </p:nvSpPr>
        <p:spPr>
          <a:xfrm>
            <a:off x="17153247" y="2893001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8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7053178" y="10668184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8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" name="矩形: 圆角 91"/>
          <p:cNvSpPr/>
          <p:nvPr/>
        </p:nvSpPr>
        <p:spPr>
          <a:xfrm>
            <a:off x="13163550" y="17116281"/>
            <a:ext cx="3763061" cy="58116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标注 68"/>
          <p:cNvSpPr/>
          <p:nvPr/>
        </p:nvSpPr>
        <p:spPr>
          <a:xfrm>
            <a:off x="19725098" y="13999644"/>
            <a:ext cx="1220093" cy="1300681"/>
          </a:xfrm>
          <a:prstGeom prst="wedgeRectCallout">
            <a:avLst>
              <a:gd name="adj1" fmla="val -112143"/>
              <a:gd name="adj2" fmla="val 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+ -</a:t>
            </a:r>
            <a:r>
              <a:rPr lang="zh-CN" altLang="en-US" sz="2000" dirty="0"/>
              <a:t>调整曝光时间</a:t>
            </a:r>
            <a:endParaRPr lang="zh-CN" altLang="en-US" sz="2000" dirty="0"/>
          </a:p>
        </p:txBody>
      </p:sp>
      <p:sp>
        <p:nvSpPr>
          <p:cNvPr id="94" name="矩形: 圆角 93"/>
          <p:cNvSpPr/>
          <p:nvPr/>
        </p:nvSpPr>
        <p:spPr>
          <a:xfrm>
            <a:off x="17640242" y="12215706"/>
            <a:ext cx="1823683" cy="128749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标注 68"/>
          <p:cNvSpPr/>
          <p:nvPr/>
        </p:nvSpPr>
        <p:spPr>
          <a:xfrm>
            <a:off x="19725098" y="12296312"/>
            <a:ext cx="1220093" cy="1300681"/>
          </a:xfrm>
          <a:prstGeom prst="wedgeRectCallout">
            <a:avLst>
              <a:gd name="adj1" fmla="val -112143"/>
              <a:gd name="adj2" fmla="val 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成像直方图方便确定曝光</a:t>
            </a:r>
            <a:endParaRPr lang="zh-CN" altLang="en-US" sz="2000" dirty="0"/>
          </a:p>
        </p:txBody>
      </p:sp>
      <p:sp>
        <p:nvSpPr>
          <p:cNvPr id="96" name="椭圆 95"/>
          <p:cNvSpPr/>
          <p:nvPr/>
        </p:nvSpPr>
        <p:spPr>
          <a:xfrm>
            <a:off x="16748762" y="13242536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11892839" y="14144462"/>
            <a:ext cx="1105070" cy="115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10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98" name="矩形标注 68"/>
          <p:cNvSpPr/>
          <p:nvPr/>
        </p:nvSpPr>
        <p:spPr>
          <a:xfrm>
            <a:off x="8841371" y="12373143"/>
            <a:ext cx="1710157" cy="721177"/>
          </a:xfrm>
          <a:prstGeom prst="wedgeRectCallout">
            <a:avLst>
              <a:gd name="adj1" fmla="val 79525"/>
              <a:gd name="adj2" fmla="val -28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图层面板关</a:t>
            </a:r>
            <a:endParaRPr lang="zh-CN" altLang="en-US" sz="2000" dirty="0"/>
          </a:p>
        </p:txBody>
      </p:sp>
      <p:sp>
        <p:nvSpPr>
          <p:cNvPr id="99" name="矩形标注 68"/>
          <p:cNvSpPr/>
          <p:nvPr/>
        </p:nvSpPr>
        <p:spPr>
          <a:xfrm>
            <a:off x="11107093" y="10236909"/>
            <a:ext cx="2225441" cy="721177"/>
          </a:xfrm>
          <a:prstGeom prst="wedgeRectCallout">
            <a:avLst>
              <a:gd name="adj1" fmla="val 93484"/>
              <a:gd name="adj2" fmla="val 13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相册和文件命名</a:t>
            </a:r>
            <a:endParaRPr lang="zh-CN" altLang="en-US" sz="2000" dirty="0"/>
          </a:p>
        </p:txBody>
      </p:sp>
      <p:sp>
        <p:nvSpPr>
          <p:cNvPr id="100" name="矩形标注 68"/>
          <p:cNvSpPr/>
          <p:nvPr/>
        </p:nvSpPr>
        <p:spPr>
          <a:xfrm>
            <a:off x="8398745" y="9668825"/>
            <a:ext cx="1711515" cy="721177"/>
          </a:xfrm>
          <a:prstGeom prst="wedgeRectCallout">
            <a:avLst>
              <a:gd name="adj1" fmla="val 98731"/>
              <a:gd name="adj2" fmla="val 20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浏览保存拍摄的照片</a:t>
            </a:r>
            <a:endParaRPr lang="zh-CN" altLang="en-US" sz="2000" dirty="0"/>
          </a:p>
        </p:txBody>
      </p:sp>
      <p:sp>
        <p:nvSpPr>
          <p:cNvPr id="101" name="矩形标注 68"/>
          <p:cNvSpPr/>
          <p:nvPr/>
        </p:nvSpPr>
        <p:spPr>
          <a:xfrm>
            <a:off x="8763091" y="2909458"/>
            <a:ext cx="1861095" cy="721177"/>
          </a:xfrm>
          <a:prstGeom prst="wedgeRectCallout">
            <a:avLst>
              <a:gd name="adj1" fmla="val 84179"/>
              <a:gd name="adj2" fmla="val 79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浏览保存拍摄的照片</a:t>
            </a:r>
            <a:endParaRPr lang="zh-CN" altLang="en-US" sz="2000" dirty="0"/>
          </a:p>
        </p:txBody>
      </p:sp>
      <p:sp>
        <p:nvSpPr>
          <p:cNvPr id="102" name="椭圆 101"/>
          <p:cNvSpPr/>
          <p:nvPr/>
        </p:nvSpPr>
        <p:spPr>
          <a:xfrm>
            <a:off x="8763091" y="8678351"/>
            <a:ext cx="1105070" cy="115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11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9271058" y="3573830"/>
            <a:ext cx="1105070" cy="115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11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04" name="矩形标注 68"/>
          <p:cNvSpPr/>
          <p:nvPr/>
        </p:nvSpPr>
        <p:spPr>
          <a:xfrm>
            <a:off x="816499" y="3484448"/>
            <a:ext cx="1531931" cy="1686603"/>
          </a:xfrm>
          <a:prstGeom prst="wedgeRectCallout">
            <a:avLst>
              <a:gd name="adj1" fmla="val 133087"/>
              <a:gd name="adj2" fmla="val 109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本显微镜无目镜，通过</a:t>
            </a:r>
            <a:r>
              <a:rPr lang="en-US" altLang="zh-CN" sz="2000" dirty="0"/>
              <a:t>pad </a:t>
            </a:r>
            <a:r>
              <a:rPr lang="zh-CN" altLang="en-US" sz="2000" dirty="0"/>
              <a:t>显示观察的样片</a:t>
            </a:r>
            <a:endParaRPr lang="zh-CN" altLang="en-US" sz="2000" dirty="0"/>
          </a:p>
        </p:txBody>
      </p:sp>
      <p:sp>
        <p:nvSpPr>
          <p:cNvPr id="105" name="文本框 104"/>
          <p:cNvSpPr txBox="1"/>
          <p:nvPr/>
        </p:nvSpPr>
        <p:spPr>
          <a:xfrm>
            <a:off x="10382426" y="28033576"/>
            <a:ext cx="10621759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12.</a:t>
            </a:r>
            <a:r>
              <a:rPr lang="zh-CN" altLang="en-US" dirty="0"/>
              <a:t>系统自带说明请浏览</a:t>
            </a:r>
            <a:r>
              <a:rPr lang="en-US" altLang="zh-CN" dirty="0"/>
              <a:t>PAD</a:t>
            </a:r>
            <a:r>
              <a:rPr lang="zh-CN" altLang="en-US" dirty="0"/>
              <a:t>里的</a:t>
            </a:r>
            <a:r>
              <a:rPr lang="en-US" altLang="zh-CN" dirty="0"/>
              <a:t>BOOKS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77" y="17036617"/>
            <a:ext cx="1910146" cy="2305652"/>
          </a:xfrm>
          <a:prstGeom prst="rect">
            <a:avLst/>
          </a:prstGeom>
        </p:spPr>
      </p:pic>
      <p:sp>
        <p:nvSpPr>
          <p:cNvPr id="106" name="椭圆 105"/>
          <p:cNvSpPr/>
          <p:nvPr/>
        </p:nvSpPr>
        <p:spPr>
          <a:xfrm>
            <a:off x="4987362" y="19398621"/>
            <a:ext cx="1105070" cy="115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12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14526522" y="13866839"/>
            <a:ext cx="808969" cy="845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8" name="矩形标注 68"/>
          <p:cNvSpPr/>
          <p:nvPr/>
        </p:nvSpPr>
        <p:spPr>
          <a:xfrm>
            <a:off x="11668392" y="2539005"/>
            <a:ext cx="2225441" cy="721177"/>
          </a:xfrm>
          <a:prstGeom prst="wedgeRectCallout">
            <a:avLst>
              <a:gd name="adj1" fmla="val 55046"/>
              <a:gd name="adj2" fmla="val 117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相册和文件命名</a:t>
            </a:r>
            <a:endParaRPr lang="zh-CN" altLang="en-US" sz="2000" dirty="0"/>
          </a:p>
        </p:txBody>
      </p:sp>
      <p:sp>
        <p:nvSpPr>
          <p:cNvPr id="109" name="椭圆 108"/>
          <p:cNvSpPr/>
          <p:nvPr/>
        </p:nvSpPr>
        <p:spPr>
          <a:xfrm>
            <a:off x="19808512" y="16081120"/>
            <a:ext cx="950247" cy="9245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7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0" name="直接连接符 109"/>
          <p:cNvCxnSpPr/>
          <p:nvPr/>
        </p:nvCxnSpPr>
        <p:spPr>
          <a:xfrm flipV="1">
            <a:off x="18956568" y="16667806"/>
            <a:ext cx="874702" cy="597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标注 68"/>
          <p:cNvSpPr/>
          <p:nvPr/>
        </p:nvSpPr>
        <p:spPr>
          <a:xfrm>
            <a:off x="18956569" y="18265961"/>
            <a:ext cx="1802190" cy="1132660"/>
          </a:xfrm>
          <a:prstGeom prst="wedgeRectCallout">
            <a:avLst>
              <a:gd name="adj1" fmla="val -66214"/>
              <a:gd name="adj2" fmla="val -165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荧光模式拍摄按钮在此处！！</a:t>
            </a:r>
            <a:endParaRPr lang="zh-CN" altLang="en-US" sz="2000" dirty="0"/>
          </a:p>
        </p:txBody>
      </p:sp>
      <p:sp>
        <p:nvSpPr>
          <p:cNvPr id="112" name="文本框 111"/>
          <p:cNvSpPr txBox="1"/>
          <p:nvPr/>
        </p:nvSpPr>
        <p:spPr>
          <a:xfrm>
            <a:off x="9835727" y="29066363"/>
            <a:ext cx="11031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注意：系统完美支持</a:t>
            </a:r>
            <a:r>
              <a:rPr lang="en-US" altLang="zh-CN" sz="3200" b="1" dirty="0" err="1"/>
              <a:t>ios</a:t>
            </a:r>
            <a:r>
              <a:rPr lang="zh-CN" altLang="en-US" sz="3200" b="1" dirty="0"/>
              <a:t>、</a:t>
            </a:r>
            <a:r>
              <a:rPr lang="en-US" altLang="zh-CN" sz="3200" b="1" dirty="0"/>
              <a:t>MAC OS</a:t>
            </a:r>
            <a:r>
              <a:rPr lang="zh-CN" altLang="en-US" sz="3200" b="1" dirty="0"/>
              <a:t>的“隔空传输”。</a:t>
            </a:r>
            <a:r>
              <a:rPr lang="en-US" altLang="zh-CN" sz="3200" b="1" dirty="0"/>
              <a:t>Windows</a:t>
            </a:r>
            <a:r>
              <a:rPr lang="zh-CN" altLang="en-US" sz="3200" b="1" dirty="0"/>
              <a:t>系统用户可用</a:t>
            </a:r>
            <a:r>
              <a:rPr lang="en-US" altLang="zh-CN" sz="3200" b="1" dirty="0"/>
              <a:t>U</a:t>
            </a:r>
            <a:r>
              <a:rPr lang="zh-CN" altLang="en-US" sz="3200" b="1" dirty="0"/>
              <a:t>盘拷贝。若需网络传输请联系管理员。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637</Words>
  <Application>WPS 演示</Application>
  <PresentationFormat>自定义</PresentationFormat>
  <Paragraphs>111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</dc:creator>
  <cp:lastModifiedBy>芋泥丸子</cp:lastModifiedBy>
  <cp:revision>27</cp:revision>
  <dcterms:created xsi:type="dcterms:W3CDTF">2019-03-19T08:07:00Z</dcterms:created>
  <dcterms:modified xsi:type="dcterms:W3CDTF">2026-06-02T01:59:31Z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ADAB75991BF84E59AA8D817ADAEB8021_12</vt:lpwstr>
  </property>
  <property fmtid="{D5CDD505-2E9C-101B-9397-08002B2CF9AE}" pid="3" name="KSOProductBuildVer">
    <vt:lpwstr>2052-12.1.0.26375</vt:lpwstr>
  </property>
</Properties>
</file>